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38"/>
  </p:handoutMasterIdLst>
  <p:sldIdLst>
    <p:sldId id="256" r:id="rId4"/>
    <p:sldId id="751" r:id="rId5"/>
    <p:sldId id="844" r:id="rId6"/>
    <p:sldId id="279" r:id="rId7"/>
    <p:sldId id="759" r:id="rId9"/>
    <p:sldId id="760" r:id="rId10"/>
    <p:sldId id="781" r:id="rId11"/>
    <p:sldId id="968" r:id="rId12"/>
    <p:sldId id="969" r:id="rId13"/>
    <p:sldId id="936" r:id="rId14"/>
    <p:sldId id="970" r:id="rId15"/>
    <p:sldId id="971" r:id="rId16"/>
    <p:sldId id="972" r:id="rId17"/>
    <p:sldId id="973" r:id="rId18"/>
    <p:sldId id="974" r:id="rId19"/>
    <p:sldId id="937" r:id="rId20"/>
    <p:sldId id="975" r:id="rId21"/>
    <p:sldId id="976" r:id="rId22"/>
    <p:sldId id="977" r:id="rId23"/>
    <p:sldId id="978" r:id="rId24"/>
    <p:sldId id="979" r:id="rId25"/>
    <p:sldId id="980" r:id="rId26"/>
    <p:sldId id="981" r:id="rId27"/>
    <p:sldId id="982" r:id="rId28"/>
    <p:sldId id="983" r:id="rId29"/>
    <p:sldId id="984" r:id="rId30"/>
    <p:sldId id="985" r:id="rId31"/>
    <p:sldId id="986" r:id="rId32"/>
    <p:sldId id="987" r:id="rId33"/>
    <p:sldId id="988" r:id="rId34"/>
    <p:sldId id="989" r:id="rId35"/>
    <p:sldId id="990" r:id="rId36"/>
    <p:sldId id="270" r:id="rId37"/>
  </p:sldIdLst>
  <p:sldSz cx="12192000" cy="6858000"/>
  <p:notesSz cx="7103745" cy="10234295"/>
  <p:embeddedFontLst>
    <p:embeddedFont>
      <p:font typeface="黑体" panose="02010609060101010101" charset="-122"/>
      <p:regular r:id="rId43"/>
    </p:embeddedFont>
    <p:embeddedFont>
      <p:font typeface="微软雅黑" panose="020B0503020204020204" charset="-122"/>
      <p:regular r:id="rId44"/>
    </p:embeddedFont>
    <p:embeddedFont>
      <p:font typeface="华文细黑" panose="02010600040101010101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6D"/>
    <a:srgbClr val="2E75B6"/>
    <a:srgbClr val="5A84AF"/>
    <a:srgbClr val="DAE3F3"/>
    <a:srgbClr val="8EC0B9"/>
    <a:srgbClr val="CCCC9F"/>
    <a:srgbClr val="DB4105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552" y="-942"/>
      </p:cViewPr>
      <p:guideLst>
        <p:guide orient="horz" pos="223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png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tags" Target="../tags/tag6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28.xml"/><Relationship Id="rId21" Type="http://schemas.openxmlformats.org/officeDocument/2006/relationships/tags" Target="../tags/tag27.xml"/><Relationship Id="rId20" Type="http://schemas.openxmlformats.org/officeDocument/2006/relationships/tags" Target="../tags/tag26.xml"/><Relationship Id="rId2" Type="http://schemas.openxmlformats.org/officeDocument/2006/relationships/tags" Target="../tags/tag8.xml"/><Relationship Id="rId19" Type="http://schemas.openxmlformats.org/officeDocument/2006/relationships/tags" Target="../tags/tag25.xml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护理学基础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90675"/>
            <a:ext cx="10870565" cy="428688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776095"/>
            <a:ext cx="1042416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（一）静脉血液标本采集法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静脉血液标本分三类：全血标本、血清标本、血培养标本。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全血标本用作测定血液中某些物质的含量（如肌酐、尿酸、肌酸、尿素氮、血糖、血氨等）及血沉、血常规检查。（2）血清标本用作测定血清酶、脂类、电解质，肝功能等。（3）血培养标本用作查找血液中的病原菌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（1）了解患者的诊断及目前的治疗情况。（2）评估患者的病情、意识状态及合作程度。（3）评估患者的穿刺部位皮肤及静脉状况。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90675"/>
            <a:ext cx="10870565" cy="428688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9345" y="2026920"/>
            <a:ext cx="97358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着装整洁，洗手，戴口罩；熟悉血液标本采集的方法、原则及注意事项，明确患者需做的检查项目、采血量及是否需要特殊准备，如使用抗凝剂等。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用物准备　治疗车上层注射盘、注射器（5 mL 或 10 mL），检验申请单、止血带、棉签、消毒液、一次性垫巾、弯盘、手消毒液标本容器（抗凝管、干燥试管或血培养瓶），需要时备酒精灯和火柴，必要时备无菌手套。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患者准备　采血局部皮肤清洁，了解采血目的及方法。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4. 环境准备　整洁、宽敞、明亮，符合静脉穿刺的环。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90675"/>
            <a:ext cx="10870565" cy="428688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575" y="2313940"/>
            <a:ext cx="61328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静脉血液标本采集的操作步骤及要点说明见表 13-1。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（2）采集方法正确。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（3）与患者沟通有效，患者配合。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530" y="1691640"/>
            <a:ext cx="4682490" cy="4084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90675"/>
            <a:ext cx="10870565" cy="44227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7095" y="1766570"/>
            <a:ext cx="102260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（1）根据不同的检验目的，选择合适的标本容器并计算所需采血量。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（2）如果同时抽取多种血标本，应按照顺序注入：先注入血培养瓶，再注入抗凝管，最后注入干燥管，动作应准确迅速。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（3）血标本严禁在输液和输血部位或同侧肢体抽取，应在对侧肢体采集血标本。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（1）生化检验的血标本需要空腹抽取，应该提前通 自动静脉采血器采血法知患者禁食，以避免因进食影响检验结果。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（2）静脉采血后，注意按压部位和时间（3 ～ 5 分钟），并暂时避免肢体过度用力，以免引发出血。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13840"/>
            <a:ext cx="10870565" cy="446976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3615" y="1671320"/>
            <a:ext cx="1022604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（二）动脉血液标本采集法</a:t>
            </a:r>
            <a:endParaRPr lang="zh-CN" altLang="en-US" sz="16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常用于血液气体分析。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（1）了解患者的诊断及目前的治疗情况。（2）评估患者的病情、意识状态及合作程度，重点询问患者有无出血倾向。（3）评估患者的穿刺部位皮肤及动脉状况。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1. 操作者准备　着装整洁，洗手，戴口罩；熟悉血液标本采集的方法、原则及注意事项；明确患者需做的检查项目、采血量、注意事项及是否需要特殊准备。2. 用物准备　治疗车上层：注射盘内备注射器（2 mL 或 5 mL）或动脉采血针，检验申请单、肝素、无菌纱布、无菌软木塞，必要时备无菌手套。3. 患者准备　采血局部皮肤清洁，了解采血目的及方法。4. 环境准备　宽敞、整洁、明亮，符合动脉穿刺的环境要求。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513840"/>
            <a:ext cx="10870565" cy="446976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一、血液标本采集法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045" y="2007870"/>
            <a:ext cx="5203190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动脉血液标本采集的操作步骤及要点说明见表 13-2。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（2）采集方法正确。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（3）与患者沟通有效，患者配合。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（1）严格遵守无菌操作技术原则，防止感染。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（2）有出血倾向的患者，慎用。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动脉采血后一定要告知患者加压按压穿刺点 5 ～ 10 分钟，直至不出血。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845" y="1743710"/>
            <a:ext cx="5229225" cy="4010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655445"/>
            <a:ext cx="10870565" cy="412432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二、尿液标本采集法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4555" y="1802130"/>
            <a:ext cx="1042416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临床常用尿液标本有：常规尿标本，尿培养标本，12小时或24小时尿标本。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（1）常规尿标本用于检查尿液的颜色、透明度，有无细胞和管型，测定尿比重，作尿蛋白及尿糖定性等。（2）尿培养标本用于细菌培养，以了解病情，协助诊断和治疗。（3）12 小时或 24 小时尿标本：12 小时尿标本常用于细胞，管型等有形成分计数，如 Addis 计数等；24 小时尿标本适用于体内代谢产物尿液成分定量检查分析，如蛋白、糖、肌酐等。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（1）了解患者的诊断和目前的治疗情况。（2）评估患者的病情、意识状态及合作程度。（3）评估女性患者有无月经等出血情况。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二、尿液标本采集法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4395" y="1491615"/>
            <a:ext cx="10424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1. 操作者准备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衣帽整洁，修剪指甲洗手，戴口罩；熟悉采集的方法、原则及注意事项；明确患者需做的检查项目、采集尿量、注意事项及是否需要特殊准备。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2. 用物准备</a:t>
            </a:r>
            <a:endParaRPr lang="zh-CN" altLang="en-US" b="1" dirty="0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常规尿标本：检验申请单、标签或条形码、一次性尿常规标本容器，必要时备便盆或尿壶、无菌手套。（2）尿培养标本：检验单、无菌试管、试管夹、火柴、酒精灯、外阴冲洗及消毒用物。必要时备导尿包。（3）12 小时或 24 小时尿标本：检验单、容量为 3 000 ～ 5 000 mL 的集尿瓶，按需备防腐剂。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3. 患者准备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局部皮肤清洁，了解采集尿标本的目的及方法，协助配合。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4. 环境准备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宽敞、安静、安全、隐蔽。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二、尿液标本采集法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685" y="1984375"/>
            <a:ext cx="59283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尿液标本采集的操作步骤及要点说明见表 13-4。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（2）采集方法正确。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（3）与患者沟通有效，患者配合。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665" y="887095"/>
            <a:ext cx="4774565" cy="5445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二、尿液标本采集法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4395" y="1491615"/>
            <a:ext cx="10424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（1）昏迷或者尿潴留患者可通过导尿术留取尿标本。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（2）留置导尿的患者可打开集尿袋下方引流口的橡胶塞进行收集。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（3）留取尿培养标本，应严格无菌操作技术，避免污染尿液标本，影响检验的结果。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（4）常规检查尿标本，采集后尽快送检，最好不要超过 2 小时，如不能及时送检和分析，必须采取保存措施，如冷藏或防腐等。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（1）女性患者在月经期或阴道出血期间，不宜留取尿标本。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（2）如会阴分泌物过多，应先清洁，再留尿标本，避免将精液、经血混入标本。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（3）留取常规尿标本时，注意不可将粪便混入尿液中。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护理程序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医院和住院环境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入院和出院患者的护理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卧位与安全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医院内感染的预防与控制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药物疗法和过敏试验法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静脉输液和输血法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三、粪便标本采集法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4395" y="1491615"/>
            <a:ext cx="10424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临床常用粪便标本有：粪便常规标本，粪便培养标本，寄生虫及虫卵标本，隐血标本。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（1）粪便常规标本用于检查粪便的颜色、性状、混合物和细胞等。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（2）粪便培养标本用于检查粪便中的致病菌。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（3）寄生虫及虫卵标本用于检查粪便中的寄生虫、幼虫、虫卵。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（4）隐血标本用于检查粪便中肉眼不能察见的微量血液。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（1）了解患者的诊断和目前治疗情况。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（2）评估患者的病情、意识状态及合作程度。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（3）评估患者的大便情况，有无便秘、腹泻等情况。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三、粪便标本采集法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4395" y="1491615"/>
            <a:ext cx="10424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1. 操作者准备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衣帽整洁，修剪指甲洗手戴口罩；熟悉采集的方法、原则及注意事项；明确患者需做的检查项目、采集量、注意事项及是否需要特殊准备。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2. 用物准备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（1）粪便常规标本：检验申请、检便盒（内附检便匙或棉签）、清洁便盆。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（2）粪便培养标本：检验单、无菌培养瓶及棉签、消毒便盆。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（3）寄生虫及虫卵标本：检验单、检便盒（内附检便匙或棉签）、透明胶带与载玻片、清洁便盆。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（4）隐血标本：检验单、检便盒（内附检便匙或棉签）、清洁便盆。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3. 患者准备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理解采集目的及方法，并做好相应准备。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4. 环境准备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安静、安全、隐蔽。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三、粪便标本采集法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7530" y="734695"/>
            <a:ext cx="109715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粪便标本采集的操作步骤及要点说明见表 13-5。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155" y="1656715"/>
            <a:ext cx="4710430" cy="4886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9655" y="4291965"/>
            <a:ext cx="5334000" cy="167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三、粪便标本采集法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690" y="1698625"/>
            <a:ext cx="983932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（1）能够遵守标本采集原则。（2）采集方法正确。（3）与患者沟通有效，患者配合。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（1）采集粪便时，应取黏液、脓血等异常部分。血吸虫孵化毛蚴时至少留取 30 g 粪便，必要时整份送检。（2）检查阿米巴原虫，应先将便盆加温，再嘱咐患者排便，并连同便盆立即送检，以保持阿米巴原虫的活动状态。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（1）各种检查用的粪便标本中不得混有尿液、经血、消毒剂及污水等。（2）作隐血试验检查，检查前 3 天禁食肉类及动物血，并禁服铁剂及维生素 C。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四、痰标本采集法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690" y="1698625"/>
            <a:ext cx="9839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临床常用痰标本有：常规痰标本，痰培养标本，24 小时痰标本。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（1）常规痰标本用于检查痰液的一般性状，做涂片经特殊染色查细菌、虫卵和癌细胞。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（2）痰培养标本用于检查痰液中的致病菌。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（3）24 小时痰标本用于检查 24 小时痰液的量和性状，以协助诊断。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（1）了解患者的诊断和目前治疗情况。（2）评估患者的病情、意识状态及合作程度。（3）评估患者有无口腔疾患。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四、痰标本采集法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690" y="1698625"/>
            <a:ext cx="983932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衣帽整洁，洗手，戴口罩；熟悉采集的方法、原则及注意事项；明确患者需做的检查项目、采集量、注意事项及是否需要特殊准备。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用物准备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（1）常规痰标本：检验单、痰盒。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（2）痰培养标本：检验单、无菌容器，漱口溶液。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（3）24 小时痰标本：检验单、痰杯或清洁广口集痰器，容量为 500 mL。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患者准备　口腔清洁，了解采集目的及方法，并做好相应准备。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4. 环境准备　温度适宜，光线充足，环境安静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四、痰标本采集法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235" y="817245"/>
            <a:ext cx="106356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痰标本采集的操作步骤及要点说明见表 13-6。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1802765"/>
            <a:ext cx="5248275" cy="460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3990" y="5081270"/>
            <a:ext cx="5391150" cy="1181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37947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四、痰标本采集法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7130" y="1587500"/>
            <a:ext cx="9839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（1）能够遵守标本采集原则。（2）采集方法正确。（3）与患者沟通有效，患者配合。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（1）查找癌细胞的痰标本，应立即送检或用 10% 甲醛溶液或 95% 乙醇溶液固定后送检。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（2）痰培养标本，应严格无菌操作，以免影响检验结果。（3）记录 24 小时痰标本的量时，应该减去加入清水的量。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（1）向患者及家属解释采集痰标本的重要性，并指导其正确的痰标本收集方法和注意事项。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（2）采集痰标本过程中，嘱咐患者不可将漱口液、唾液、鼻涕等混入标本。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（3）指导患者用正确的方法进行有效咳痰。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五、咽拭子标本采集法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265" y="1490980"/>
            <a:ext cx="9839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从咽部或扁桃体采集分泌物作细菌培养或病毒分离，以协助临床诊断、治疗和护理。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（1）了解患者的诊断以及目前的治疗情况。（2）评估患者的病情、意识状态及合作程度。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（3）评估患者有无口腔疾患。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衣帽整洁、洗手、戴口罩；熟悉采集的方法、原则及注意事项；明确患者需做的检查项目、采集量、注意事项及是否需要特殊准备。2. 用物准备　检验单、无菌咽拭子培养管、酒精灯、火柴、压舌板，必要时备手电筒。3. 患者准备　口腔清洁，了解采集目的及方法，并做好相应准备。4. 环境准备　整洁、宽敞、明亮。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五、咽拭子标本采集法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265" y="1490980"/>
            <a:ext cx="9839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从咽部或扁桃体采集分泌物作细菌培养或病毒分离，以协助临床诊断、治疗和护理。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（1）了解患者的诊断以及目前的治疗情况。（2）评估患者的病情、意识状态及合作程度。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（3）评估患者有无口腔疾患。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衣帽整洁、洗手、戴口罩；熟悉采集的方法、原则及注意事项；明确患者需做的检查项目、采集量、注意事项及是否需要特殊准备。2. 用物准备　检验单、无菌咽拭子培养管、酒精灯、火柴、压舌板，必要时备手电筒。3. 患者准备　口腔清洁，了解采集目的及方法，并做好相应准备。4. 环境准备　整洁、宽敞、明亮。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生命体征的评估及护理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　患者的清洁护理</a:t>
              </a:r>
              <a:endParaRPr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饮食护理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排泄护理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标本采集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冷热疗法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病情观察和危重患者的抢救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临终患者的护理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63907" y="5330673"/>
            <a:ext cx="3498580" cy="540000"/>
            <a:chOff x="1397186" y="3857714"/>
            <a:chExt cx="4055189" cy="549605"/>
          </a:xfrm>
        </p:grpSpPr>
        <p:sp>
          <p:nvSpPr>
            <p:cNvPr id="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医疗和护理文件书写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五、咽拭子标本采集法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020" y="1318895"/>
            <a:ext cx="61874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咽拭子标本采集的操作步骤及要点说明见表 13-7。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（1）能够遵守标本采集原则。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（2）采集方法正确。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（3）与患者沟通有效，患者配合。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（1）采集咽拭子标本应避免在进食后 2 小时内进行，动作应轻、稳，以防呕吐。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（2）采集真菌培养标本，应在口腔溃疡面上取分泌物。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告知患者操作方法及配合要点，以便取得其合作。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50" y="2489835"/>
            <a:ext cx="5324475" cy="2152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六、呕吐物标本采集法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265" y="1490980"/>
            <a:ext cx="9839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检查呕吐物有无病理改变，以协助临床诊断、治疗和护理。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（1）了解患者的诊断和目前治疗情况。（2）评估患者的病情、意识状态及合作程度。（3）评估患者有无口腔疾患。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衣帽整洁，洗手，戴口罩；熟悉采集的方法、原则及注意事项；明确患者需做的检查项目、采集量、注意事项及是否需要特殊准备。2. 用物准备　检验单、弯盘或痰杯。3. 患者准备　口腔清洁，了解采集目的及方法，并做好相应准备。4. 环境准备　整洁、宽敞、明亮，必要时屏风遮挡。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51510" y="1274445"/>
            <a:ext cx="10870565" cy="467995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1884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六、呕吐物标本采集法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265" y="1490980"/>
            <a:ext cx="983932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检查呕吐物有无病理改变，以协助临床诊断、治疗和护理。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（1）了解患者的诊断和目前治疗情况。（2）评估患者的病情、意识状态及合作程度。（3）评估患者有无口腔疾患。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衣帽整洁，洗手，戴口罩；熟悉采集的方法、原则及注意事项；明确患者需做的检查项目、采集量、注意事项及是否需要特殊准备。2. 用物准备　检验单、弯盘或痰杯。3. 患者准备　口腔清洁，了解采集目的及方法，并做好相应准备。4. 环境准备　整洁、宽敞、明亮，必要时屏风遮挡。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单元十三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标本采集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650875" y="4000500"/>
            <a:ext cx="3168015" cy="12712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1. 能复述标本采集的原则。</a:t>
            </a:r>
            <a:endParaRPr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2. 能说出血液标本、尿液标本和粪便标本的种类及采集注意事项。</a:t>
            </a:r>
            <a:endParaRPr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3. 知道痰、咽拭子标本采集法。</a:t>
            </a:r>
            <a:endParaRPr sz="16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849495" y="4088765"/>
            <a:ext cx="2760345" cy="97599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在模拟的环境下正确实施血液标本、尿液标本和粪便标本采集法。</a:t>
            </a:r>
            <a:endParaRPr lang="zh-CN" altLang="en-US" sz="1600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68135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能够遵循标本采集的原则规范操作。</a:t>
            </a:r>
            <a:endParaRPr lang="zh-CN" altLang="en-US" sz="1600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1721485"/>
            <a:ext cx="760984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标本采集的意义与原则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09065"/>
            <a:ext cx="10870565" cy="45643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一、标本采集的意义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6180" y="1983740"/>
            <a:ext cx="55467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标本的采集和送检对于疾病的诊断、治疗和护理都非常重要。标本检验的结果对观察病情及制定预防和治疗措施起着重要的作用，同时也为评估患者的健康状态、确定护理诊断及制订护理计划提供客观资料。检验结果的准确性直接影响到疾病的诊断、治疗和护理，而检验结果的准确性与标本的采集和送检方法的正确与否密切相关，因此，标本的采集与送检是护理人员必须掌握的基本知识和技能之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265" y="2148205"/>
            <a:ext cx="4443095" cy="325056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3" name="组合 102"/>
          <p:cNvGrpSpPr/>
          <p:nvPr/>
        </p:nvGrpSpPr>
        <p:grpSpPr>
          <a:xfrm>
            <a:off x="2378075" y="2208530"/>
            <a:ext cx="7527925" cy="3105150"/>
            <a:chOff x="1814" y="3684"/>
            <a:chExt cx="13438" cy="5646"/>
          </a:xfrm>
        </p:grpSpPr>
        <p:sp>
          <p:nvSpPr>
            <p:cNvPr id="104" name="任意多边形 21"/>
            <p:cNvSpPr/>
            <p:nvPr>
              <p:custDataLst>
                <p:tags r:id="rId1"/>
              </p:custDataLst>
            </p:nvPr>
          </p:nvSpPr>
          <p:spPr>
            <a:xfrm>
              <a:off x="1814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FF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499" name="任意多边形 25"/>
            <p:cNvSpPr/>
            <p:nvPr>
              <p:custDataLst>
                <p:tags r:id="rId2"/>
              </p:custDataLst>
            </p:nvPr>
          </p:nvSpPr>
          <p:spPr>
            <a:xfrm>
              <a:off x="1814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2F75B4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" name="文本框 105"/>
            <p:cNvSpPr txBox="1"/>
            <p:nvPr>
              <p:custDataLst>
                <p:tags r:id="rId3"/>
              </p:custDataLst>
            </p:nvPr>
          </p:nvSpPr>
          <p:spPr>
            <a:xfrm>
              <a:off x="2234" y="4604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遵医嘱采集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标本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7" name="任意多边形 30"/>
            <p:cNvSpPr/>
            <p:nvPr>
              <p:custDataLst>
                <p:tags r:id="rId4"/>
              </p:custDataLst>
            </p:nvPr>
          </p:nvSpPr>
          <p:spPr>
            <a:xfrm>
              <a:off x="6616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DECC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2" name="任意多边形 31"/>
            <p:cNvSpPr/>
            <p:nvPr>
              <p:custDataLst>
                <p:tags r:id="rId5"/>
              </p:custDataLst>
            </p:nvPr>
          </p:nvSpPr>
          <p:spPr>
            <a:xfrm>
              <a:off x="6616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A7D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" name="文本框 108"/>
            <p:cNvSpPr txBox="1"/>
            <p:nvPr>
              <p:custDataLst>
                <p:tags r:id="rId6"/>
              </p:custDataLst>
            </p:nvPr>
          </p:nvSpPr>
          <p:spPr>
            <a:xfrm>
              <a:off x="7036" y="457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做好采集前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准备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0" name="任意多边形 33"/>
            <p:cNvSpPr/>
            <p:nvPr>
              <p:custDataLst>
                <p:tags r:id="rId7"/>
              </p:custDataLst>
            </p:nvPr>
          </p:nvSpPr>
          <p:spPr>
            <a:xfrm>
              <a:off x="11418" y="3684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A0BB0C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5" name="任意多边形 34"/>
            <p:cNvSpPr/>
            <p:nvPr>
              <p:custDataLst>
                <p:tags r:id="rId8"/>
              </p:custDataLst>
            </p:nvPr>
          </p:nvSpPr>
          <p:spPr>
            <a:xfrm>
              <a:off x="11418" y="413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" name="文本框 111"/>
            <p:cNvSpPr txBox="1"/>
            <p:nvPr>
              <p:custDataLst>
                <p:tags r:id="rId9"/>
              </p:custDataLst>
            </p:nvPr>
          </p:nvSpPr>
          <p:spPr>
            <a:xfrm>
              <a:off x="11846" y="4587"/>
              <a:ext cx="2982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严格执行查对制度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" name="任意多边形 36"/>
            <p:cNvSpPr/>
            <p:nvPr>
              <p:custDataLst>
                <p:tags r:id="rId10"/>
              </p:custDataLst>
            </p:nvPr>
          </p:nvSpPr>
          <p:spPr>
            <a:xfrm>
              <a:off x="4215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689626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508" name="任意多边形 37"/>
            <p:cNvSpPr/>
            <p:nvPr>
              <p:custDataLst>
                <p:tags r:id="rId11"/>
              </p:custDataLst>
            </p:nvPr>
          </p:nvSpPr>
          <p:spPr>
            <a:xfrm>
              <a:off x="4215" y="7315"/>
              <a:ext cx="3834" cy="2015"/>
            </a:xfrm>
            <a:custGeom>
              <a:avLst/>
              <a:gdLst/>
              <a:ahLst/>
              <a:cxnLst>
                <a:cxn ang="0">
                  <a:pos x="1746" y="0"/>
                </a:cxn>
                <a:cxn ang="0">
                  <a:pos x="3556" y="0"/>
                </a:cxn>
                <a:cxn ang="0">
                  <a:pos x="3834" y="277"/>
                </a:cxn>
                <a:cxn ang="0">
                  <a:pos x="3834" y="1737"/>
                </a:cxn>
                <a:cxn ang="0">
                  <a:pos x="3556" y="2015"/>
                </a:cxn>
                <a:cxn ang="0">
                  <a:pos x="277" y="2015"/>
                </a:cxn>
                <a:cxn ang="0">
                  <a:pos x="0" y="1737"/>
                </a:cxn>
                <a:cxn ang="0">
                  <a:pos x="0" y="461"/>
                </a:cxn>
                <a:cxn ang="0">
                  <a:pos x="222" y="238"/>
                </a:cxn>
                <a:cxn ang="0">
                  <a:pos x="1507" y="238"/>
                </a:cxn>
              </a:cxnLst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" name="文本框 114"/>
            <p:cNvSpPr txBox="1"/>
            <p:nvPr>
              <p:custDataLst>
                <p:tags r:id="rId12"/>
              </p:custDataLst>
            </p:nvPr>
          </p:nvSpPr>
          <p:spPr>
            <a:xfrm>
              <a:off x="4635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正确地采集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标本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6" name="任意多边形 39"/>
            <p:cNvSpPr/>
            <p:nvPr>
              <p:custDataLst>
                <p:tags r:id="rId13"/>
              </p:custDataLst>
            </p:nvPr>
          </p:nvSpPr>
          <p:spPr>
            <a:xfrm>
              <a:off x="9017" y="6863"/>
              <a:ext cx="3834" cy="2467"/>
            </a:xfrm>
            <a:custGeom>
              <a:avLst/>
              <a:gdLst>
                <a:gd name="connsiteX0" fmla="*/ 176782 w 1993900"/>
                <a:gd name="connsiteY0" fmla="*/ 0 h 1282700"/>
                <a:gd name="connsiteX1" fmla="*/ 399032 w 1993900"/>
                <a:gd name="connsiteY1" fmla="*/ 0 h 1282700"/>
                <a:gd name="connsiteX2" fmla="*/ 435678 w 1993900"/>
                <a:gd name="connsiteY2" fmla="*/ 0 h 1282700"/>
                <a:gd name="connsiteX3" fmla="*/ 657928 w 1993900"/>
                <a:gd name="connsiteY3" fmla="*/ 0 h 1282700"/>
                <a:gd name="connsiteX4" fmla="*/ 854778 w 1993900"/>
                <a:gd name="connsiteY4" fmla="*/ 196850 h 1282700"/>
                <a:gd name="connsiteX5" fmla="*/ 996950 w 1993900"/>
                <a:gd name="connsiteY5" fmla="*/ 196850 h 1282700"/>
                <a:gd name="connsiteX6" fmla="*/ 1844248 w 1993900"/>
                <a:gd name="connsiteY6" fmla="*/ 196850 h 1282700"/>
                <a:gd name="connsiteX7" fmla="*/ 1993900 w 1993900"/>
                <a:gd name="connsiteY7" fmla="*/ 346502 h 1282700"/>
                <a:gd name="connsiteX8" fmla="*/ 1993900 w 1993900"/>
                <a:gd name="connsiteY8" fmla="*/ 590550 h 1282700"/>
                <a:gd name="connsiteX9" fmla="*/ 1993900 w 1993900"/>
                <a:gd name="connsiteY9" fmla="*/ 1105918 h 1282700"/>
                <a:gd name="connsiteX10" fmla="*/ 1993900 w 1993900"/>
                <a:gd name="connsiteY10" fmla="*/ 1133048 h 1282700"/>
                <a:gd name="connsiteX11" fmla="*/ 1844248 w 1993900"/>
                <a:gd name="connsiteY11" fmla="*/ 1282700 h 1282700"/>
                <a:gd name="connsiteX12" fmla="*/ 1817118 w 1993900"/>
                <a:gd name="connsiteY12" fmla="*/ 1282700 h 1282700"/>
                <a:gd name="connsiteX13" fmla="*/ 996950 w 1993900"/>
                <a:gd name="connsiteY13" fmla="*/ 1282700 h 1282700"/>
                <a:gd name="connsiteX14" fmla="*/ 399032 w 1993900"/>
                <a:gd name="connsiteY14" fmla="*/ 1282700 h 1282700"/>
                <a:gd name="connsiteX15" fmla="*/ 371902 w 1993900"/>
                <a:gd name="connsiteY15" fmla="*/ 1282700 h 1282700"/>
                <a:gd name="connsiteX16" fmla="*/ 176782 w 1993900"/>
                <a:gd name="connsiteY16" fmla="*/ 1282700 h 1282700"/>
                <a:gd name="connsiteX17" fmla="*/ 149652 w 1993900"/>
                <a:gd name="connsiteY17" fmla="*/ 1282700 h 1282700"/>
                <a:gd name="connsiteX18" fmla="*/ 0 w 1993900"/>
                <a:gd name="connsiteY18" fmla="*/ 1133048 h 1282700"/>
                <a:gd name="connsiteX19" fmla="*/ 0 w 1993900"/>
                <a:gd name="connsiteY19" fmla="*/ 1105918 h 1282700"/>
                <a:gd name="connsiteX20" fmla="*/ 0 w 1993900"/>
                <a:gd name="connsiteY20" fmla="*/ 346502 h 1282700"/>
                <a:gd name="connsiteX21" fmla="*/ 0 w 1993900"/>
                <a:gd name="connsiteY21" fmla="*/ 176782 h 1282700"/>
                <a:gd name="connsiteX22" fmla="*/ 176782 w 1993900"/>
                <a:gd name="connsiteY22" fmla="*/ 0 h 12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93900" h="1282700">
                  <a:moveTo>
                    <a:pt x="176782" y="0"/>
                  </a:moveTo>
                  <a:lnTo>
                    <a:pt x="399032" y="0"/>
                  </a:lnTo>
                  <a:lnTo>
                    <a:pt x="435678" y="0"/>
                  </a:lnTo>
                  <a:lnTo>
                    <a:pt x="657928" y="0"/>
                  </a:lnTo>
                  <a:lnTo>
                    <a:pt x="854778" y="196850"/>
                  </a:lnTo>
                  <a:lnTo>
                    <a:pt x="996950" y="196850"/>
                  </a:lnTo>
                  <a:lnTo>
                    <a:pt x="1844248" y="196850"/>
                  </a:lnTo>
                  <a:cubicBezTo>
                    <a:pt x="1926899" y="196850"/>
                    <a:pt x="1993900" y="263851"/>
                    <a:pt x="1993900" y="346502"/>
                  </a:cubicBezTo>
                  <a:lnTo>
                    <a:pt x="1993900" y="590550"/>
                  </a:lnTo>
                  <a:lnTo>
                    <a:pt x="1993900" y="1105918"/>
                  </a:lnTo>
                  <a:lnTo>
                    <a:pt x="1993900" y="1133048"/>
                  </a:lnTo>
                  <a:cubicBezTo>
                    <a:pt x="1993900" y="1215699"/>
                    <a:pt x="1926899" y="1282700"/>
                    <a:pt x="1844248" y="1282700"/>
                  </a:cubicBezTo>
                  <a:lnTo>
                    <a:pt x="1817118" y="1282700"/>
                  </a:lnTo>
                  <a:lnTo>
                    <a:pt x="996950" y="1282700"/>
                  </a:lnTo>
                  <a:lnTo>
                    <a:pt x="399032" y="1282700"/>
                  </a:lnTo>
                  <a:lnTo>
                    <a:pt x="371902" y="1282700"/>
                  </a:lnTo>
                  <a:lnTo>
                    <a:pt x="176782" y="1282700"/>
                  </a:lnTo>
                  <a:lnTo>
                    <a:pt x="149652" y="1282700"/>
                  </a:lnTo>
                  <a:cubicBezTo>
                    <a:pt x="67001" y="1282700"/>
                    <a:pt x="0" y="1215699"/>
                    <a:pt x="0" y="1133048"/>
                  </a:cubicBezTo>
                  <a:lnTo>
                    <a:pt x="0" y="1105918"/>
                  </a:lnTo>
                  <a:lnTo>
                    <a:pt x="0" y="346502"/>
                  </a:lnTo>
                  <a:lnTo>
                    <a:pt x="0" y="176782"/>
                  </a:lnTo>
                  <a:cubicBezTo>
                    <a:pt x="0" y="79148"/>
                    <a:pt x="79148" y="0"/>
                    <a:pt x="176782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</p:spPr>
          <p:txBody>
            <a:bodyPr rot="0" spcFirstLastPara="0" vertOverflow="overflow" horzOverflow="overflow" vert="horz" wrap="square" lIns="91440" tIns="45720" rIns="1800000" bIns="1368000" numCol="1" spcCol="0" rtlCol="0" fromWordArt="0" anchor="ctr" anchorCtr="0" forceAA="0" compatLnSpc="1">
              <a:normAutofit fontScale="25000"/>
            </a:bodyPr>
            <a:p>
              <a:pPr algn="ctr" fontAlgn="base">
                <a:lnSpc>
                  <a:spcPct val="130000"/>
                </a:lnSpc>
              </a:pPr>
              <a:endParaRPr lang="zh-CN" altLang="en-US" sz="2800" b="1" strike="noStrike" kern="0" noProof="1" dirty="0">
                <a:solidFill>
                  <a:srgbClr val="44750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40"/>
            <p:cNvSpPr/>
            <p:nvPr>
              <p:custDataLst>
                <p:tags r:id="rId14"/>
              </p:custDataLst>
            </p:nvPr>
          </p:nvSpPr>
          <p:spPr>
            <a:xfrm>
              <a:off x="9017" y="7315"/>
              <a:ext cx="3834" cy="2015"/>
            </a:xfrm>
            <a:custGeom>
              <a:avLst/>
              <a:gdLst>
                <a:gd name="connsiteX0" fmla="*/ 908048 w 1993900"/>
                <a:gd name="connsiteY0" fmla="*/ 0 h 1047750"/>
                <a:gd name="connsiteX1" fmla="*/ 1849499 w 1993900"/>
                <a:gd name="connsiteY1" fmla="*/ 0 h 1047750"/>
                <a:gd name="connsiteX2" fmla="*/ 1993900 w 1993900"/>
                <a:gd name="connsiteY2" fmla="*/ 144401 h 1047750"/>
                <a:gd name="connsiteX3" fmla="*/ 1993900 w 1993900"/>
                <a:gd name="connsiteY3" fmla="*/ 903349 h 1047750"/>
                <a:gd name="connsiteX4" fmla="*/ 1849499 w 1993900"/>
                <a:gd name="connsiteY4" fmla="*/ 1047750 h 1047750"/>
                <a:gd name="connsiteX5" fmla="*/ 144401 w 1993900"/>
                <a:gd name="connsiteY5" fmla="*/ 1047750 h 1047750"/>
                <a:gd name="connsiteX6" fmla="*/ 0 w 1993900"/>
                <a:gd name="connsiteY6" fmla="*/ 903349 h 1047750"/>
                <a:gd name="connsiteX7" fmla="*/ 0 w 1993900"/>
                <a:gd name="connsiteY7" fmla="*/ 239711 h 1047750"/>
                <a:gd name="connsiteX8" fmla="*/ 115888 w 1993900"/>
                <a:gd name="connsiteY8" fmla="*/ 123823 h 1047750"/>
                <a:gd name="connsiteX9" fmla="*/ 784225 w 1993900"/>
                <a:gd name="connsiteY9" fmla="*/ 123823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3900" h="1047750">
                  <a:moveTo>
                    <a:pt x="908048" y="0"/>
                  </a:moveTo>
                  <a:lnTo>
                    <a:pt x="1849499" y="0"/>
                  </a:lnTo>
                  <a:cubicBezTo>
                    <a:pt x="1929249" y="0"/>
                    <a:pt x="1993900" y="64651"/>
                    <a:pt x="1993900" y="144401"/>
                  </a:cubicBezTo>
                  <a:lnTo>
                    <a:pt x="1993900" y="903349"/>
                  </a:lnTo>
                  <a:cubicBezTo>
                    <a:pt x="1993900" y="983099"/>
                    <a:pt x="1929249" y="1047750"/>
                    <a:pt x="1849499" y="1047750"/>
                  </a:cubicBezTo>
                  <a:lnTo>
                    <a:pt x="144401" y="1047750"/>
                  </a:lnTo>
                  <a:cubicBezTo>
                    <a:pt x="64651" y="1047750"/>
                    <a:pt x="0" y="983099"/>
                    <a:pt x="0" y="903349"/>
                  </a:cubicBezTo>
                  <a:lnTo>
                    <a:pt x="0" y="239711"/>
                  </a:lnTo>
                  <a:lnTo>
                    <a:pt x="115888" y="123823"/>
                  </a:lnTo>
                  <a:lnTo>
                    <a:pt x="784225" y="12382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txBody>
            <a:bodyPr rot="0" spcFirstLastPara="0" vertOverflow="overflow" horzOverflow="overflow" vert="horz" wrap="square" lIns="91440" tIns="216000" rIns="91440" bIns="45720" numCol="1" spcCol="0" rtlCol="0" fromWordArt="0" anchor="ctr" anchorCtr="0" forceAA="0" compatLnSpc="1">
              <a:normAutofit/>
            </a:bodyPr>
            <a:p>
              <a:pPr algn="ctr" fontAlgn="base">
                <a:lnSpc>
                  <a:spcPct val="130000"/>
                </a:lnSpc>
              </a:pPr>
              <a:endParaRPr lang="zh-CN" altLang="en-US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15"/>
              </p:custDataLst>
            </p:nvPr>
          </p:nvSpPr>
          <p:spPr>
            <a:xfrm>
              <a:off x="9438" y="7750"/>
              <a:ext cx="3129" cy="1281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spc="200" noProof="1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及时送检</a:t>
              </a:r>
              <a:endParaRPr lang="zh-CN" altLang="en-US" sz="1600" spc="200" noProof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6513" name="文本框 118"/>
            <p:cNvSpPr txBox="1"/>
            <p:nvPr>
              <p:custDataLst>
                <p:tags r:id="rId16"/>
              </p:custDataLst>
            </p:nvPr>
          </p:nvSpPr>
          <p:spPr>
            <a:xfrm>
              <a:off x="11418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4" name="文本框 119"/>
            <p:cNvSpPr txBox="1"/>
            <p:nvPr>
              <p:custDataLst>
                <p:tags r:id="rId17"/>
              </p:custDataLst>
            </p:nvPr>
          </p:nvSpPr>
          <p:spPr>
            <a:xfrm>
              <a:off x="4215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04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5" name="文本框 120"/>
            <p:cNvSpPr txBox="1"/>
            <p:nvPr>
              <p:custDataLst>
                <p:tags r:id="rId18"/>
              </p:custDataLst>
            </p:nvPr>
          </p:nvSpPr>
          <p:spPr>
            <a:xfrm>
              <a:off x="9017" y="6930"/>
              <a:ext cx="150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Arial" panose="020B0604020202020204" pitchFamily="34" charset="0"/>
                </a:rPr>
                <a:t>05</a:t>
              </a:r>
              <a:endParaRPr lang="en-US" altLang="zh-CN" dirty="0">
                <a:solidFill>
                  <a:srgbClr val="40404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6516" name="文本框 121"/>
            <p:cNvSpPr txBox="1"/>
            <p:nvPr>
              <p:custDataLst>
                <p:tags r:id="rId19"/>
              </p:custDataLst>
            </p:nvPr>
          </p:nvSpPr>
          <p:spPr>
            <a:xfrm>
              <a:off x="1814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7" name="文本框 122"/>
            <p:cNvSpPr txBox="1"/>
            <p:nvPr>
              <p:custDataLst>
                <p:tags r:id="rId20"/>
              </p:custDataLst>
            </p:nvPr>
          </p:nvSpPr>
          <p:spPr>
            <a:xfrm>
              <a:off x="6616" y="3717"/>
              <a:ext cx="1501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/>
            <a:p>
              <a:pPr algn="ctr"/>
              <a:r>
                <a:rPr lang="en-US" altLang="zh-CN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2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二、标本采集的原则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38442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056765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各种标本采集法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90_4*l_h_i*1_2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2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90_4*l_h_f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90_4*l_h_i*1_3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5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90_4*l_h_f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90_4*l_h_i*1_4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8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90_4*l_h_f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90_4*l_h_i*1_5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1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90_4*l_h_f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790_4*l_h_i*1_3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790_4*l_h_i*1_4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diagram790_4*l_h_i*1_5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9"/>
  <p:tag name="KSO_WM_UNIT_TEXT_FILL_TYPE" val="1"/>
  <p:tag name="KSO_WM_UNIT_USESOURCEFORMAT_APPLY" val="1"/>
  <p:tag name="KSO_WM_UNIT_DIAGRAM_SCHEMECOLOR_ID" val="4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790_4*l_h_i*1_2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616"/>
  <p:tag name="KSO_WM_SLIDE_ITEM_CNT" val="5"/>
  <p:tag name="KSO_WM_SPECIAL_SOURCE" val="bdnull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90_4*l_h_i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90_4*l_h_i*1_1_2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9.xml><?xml version="1.0" encoding="utf-8"?>
<p:tagLst xmlns:p="http://schemas.openxmlformats.org/presentationml/2006/main"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90_4*l_h_f*1_1_1"/>
  <p:tag name="KSO_WM_TEMPLATE_CATEGORY" val="diagram"/>
  <p:tag name="KSO_WM_TEMPLATE_INDEX" val="79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5451</Words>
  <Application>WPS 演示</Application>
  <PresentationFormat>自定义</PresentationFormat>
  <Paragraphs>370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Wingdings</vt:lpstr>
      <vt:lpstr>Open Sans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老学生一枚</cp:lastModifiedBy>
  <cp:revision>329</cp:revision>
  <dcterms:created xsi:type="dcterms:W3CDTF">2019-11-11T13:37:00Z</dcterms:created>
  <dcterms:modified xsi:type="dcterms:W3CDTF">2022-03-01T08:01:05Z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F47900CFCF14428F81F766D8B14004F0</vt:lpwstr>
  </property>
</Properties>
</file>